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  <p:sldId id="273" r:id="rId4"/>
    <p:sldId id="281" r:id="rId5"/>
    <p:sldId id="269" r:id="rId6"/>
    <p:sldId id="258" r:id="rId7"/>
    <p:sldId id="259" r:id="rId8"/>
    <p:sldId id="260" r:id="rId9"/>
    <p:sldId id="270" r:id="rId10"/>
    <p:sldId id="266" r:id="rId11"/>
    <p:sldId id="267" r:id="rId12"/>
    <p:sldId id="268" r:id="rId13"/>
    <p:sldId id="271" r:id="rId14"/>
    <p:sldId id="274" r:id="rId15"/>
    <p:sldId id="276" r:id="rId16"/>
    <p:sldId id="277" r:id="rId17"/>
    <p:sldId id="278" r:id="rId18"/>
    <p:sldId id="279" r:id="rId19"/>
    <p:sldId id="280" r:id="rId20"/>
    <p:sldId id="282" r:id="rId21"/>
    <p:sldId id="275" r:id="rId22"/>
    <p:sldId id="272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724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lves\AppData\Local\Microsoft\Windows\Temporary Internet Files\Content.IE5\54I5HWCN\MPj0437247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76157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38600" y="0"/>
            <a:ext cx="5105400" cy="5181600"/>
          </a:xfrm>
        </p:spPr>
        <p:txBody>
          <a:bodyPr>
            <a:normAutofit/>
          </a:bodyPr>
          <a:lstStyle>
            <a:lvl1pPr>
              <a:defRPr lang="ru-RU" sz="4400" b="1" kern="1200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8600" y="5181600"/>
            <a:ext cx="5105400" cy="914400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b="1" kern="1200" dirty="0"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559-10BF-4FA3-BEBC-50ADB22BFF21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D05D-D326-4878-A62F-E3CD402C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malves\AppData\Local\Microsoft\Windows\Temporary Internet Files\Content.IE5\54I5HWCN\MPj04372470000[1].jp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4000" contrast="8000"/>
          </a:blip>
          <a:srcRect/>
          <a:stretch>
            <a:fillRect/>
          </a:stretch>
        </p:blipFill>
        <p:spPr bwMode="auto">
          <a:xfrm>
            <a:off x="-1" y="0"/>
            <a:ext cx="9176157" cy="6858000"/>
          </a:xfrm>
          <a:prstGeom prst="rect">
            <a:avLst/>
          </a:prstGeom>
          <a:noFill/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Текст слайда</a:t>
            </a:r>
          </a:p>
          <a:p>
            <a:pPr lvl="1"/>
            <a:r>
              <a:rPr lang="ru-RU" smtClean="0"/>
              <a:t>Текст слайда</a:t>
            </a:r>
          </a:p>
          <a:p>
            <a:pPr lvl="2"/>
            <a:r>
              <a:rPr lang="ru-RU" smtClean="0"/>
              <a:t>Текст слайда</a:t>
            </a:r>
          </a:p>
          <a:p>
            <a:pPr lvl="3"/>
            <a:r>
              <a:rPr lang="ru-RU" smtClean="0"/>
              <a:t>Текст слайда</a:t>
            </a:r>
          </a:p>
          <a:p>
            <a:pPr lvl="4"/>
            <a:r>
              <a:rPr lang="ru-RU" smtClean="0"/>
              <a:t>Текст слайда</a:t>
            </a:r>
            <a:endParaRPr lang="ru-RU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  <a:lumOff val="5000"/>
                  </a:schemeClr>
                </a:solidFill>
              </a:defRPr>
            </a:lvl1pPr>
          </a:lstStyle>
          <a:p>
            <a:fld id="{E0F31559-10BF-4FA3-BEBC-50ADB22BFF21}" type="datetimeFigureOut">
              <a:rPr lang="ru-RU" smtClean="0"/>
              <a:pPr/>
              <a:t>09.10.2013</a:t>
            </a:fld>
            <a:endParaRPr lang="ru-RU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0A07D05D-D326-4878-A62F-E3CD402CB14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400" b="1" kern="1200" cap="all" spc="200" baseline="0">
          <a:ln w="0"/>
          <a:gradFill flip="none">
            <a:gsLst>
              <a:gs pos="0">
                <a:schemeClr val="accent1">
                  <a:tint val="75000"/>
                  <a:shade val="75000"/>
                  <a:satMod val="170000"/>
                </a:schemeClr>
              </a:gs>
              <a:gs pos="49000">
                <a:schemeClr val="accent1">
                  <a:tint val="88000"/>
                  <a:shade val="65000"/>
                  <a:satMod val="172000"/>
                </a:schemeClr>
              </a:gs>
              <a:gs pos="50000">
                <a:schemeClr val="accent1">
                  <a:shade val="65000"/>
                  <a:satMod val="130000"/>
                </a:schemeClr>
              </a:gs>
              <a:gs pos="92000">
                <a:schemeClr val="accent1">
                  <a:shade val="50000"/>
                  <a:satMod val="120000"/>
                </a:schemeClr>
              </a:gs>
              <a:gs pos="100000">
                <a:schemeClr val="accent1">
                  <a:shade val="48000"/>
                  <a:satMod val="120000"/>
                </a:schemeClr>
              </a:gs>
            </a:gsLst>
            <a:lin ang="5400000"/>
          </a:gradFill>
          <a:effectLst>
            <a:glow rad="1397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Реализация </a:t>
            </a:r>
            <a:br>
              <a:rPr lang="ru-RU" dirty="0" smtClean="0"/>
            </a:br>
            <a:r>
              <a:rPr lang="ru-RU" dirty="0" smtClean="0"/>
              <a:t>деятельностного</a:t>
            </a:r>
            <a:br>
              <a:rPr lang="ru-RU" dirty="0" smtClean="0"/>
            </a:br>
            <a:r>
              <a:rPr lang="ru-RU" dirty="0" smtClean="0"/>
              <a:t>подхода</a:t>
            </a:r>
            <a:br>
              <a:rPr lang="ru-RU" dirty="0" smtClean="0"/>
            </a:br>
            <a:r>
              <a:rPr lang="ru-RU" dirty="0" smtClean="0"/>
              <a:t>в ДОУ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181600"/>
            <a:ext cx="7740352" cy="1343744"/>
          </a:xfrm>
        </p:spPr>
        <p:txBody>
          <a:bodyPr/>
          <a:lstStyle/>
          <a:p>
            <a:r>
              <a:rPr lang="ru-RU" dirty="0" smtClean="0"/>
              <a:t>                                Городской методический семинар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Санкт-Петербургская академия постдипломного педагогического  образования 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Ребенок как субъект детской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Переход  от неосознанного поведения к осознанному осуществляется в результате освоения ребенком культурно-исторических способов через </a:t>
            </a:r>
            <a:r>
              <a:rPr lang="ru-RU" sz="4000" b="1" dirty="0" smtClean="0"/>
              <a:t>организованное обучение и деятельность.</a:t>
            </a:r>
            <a:endParaRPr lang="ru-RU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Ребенок как субъект детской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Уникальная природа ребенка дошкольного возраста может быть представлена как  </a:t>
            </a:r>
            <a:r>
              <a:rPr lang="ru-RU" i="1" dirty="0" err="1" smtClean="0"/>
              <a:t>деятельностная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Познание мира ребенком идет</a:t>
            </a:r>
          </a:p>
          <a:p>
            <a:pPr>
              <a:buNone/>
            </a:pPr>
            <a:r>
              <a:rPr lang="ru-RU" dirty="0" smtClean="0"/>
              <a:t>исключительно </a:t>
            </a:r>
          </a:p>
          <a:p>
            <a:pPr>
              <a:buNone/>
            </a:pPr>
            <a:r>
              <a:rPr lang="ru-RU" b="1" dirty="0" smtClean="0"/>
              <a:t>чувственно-практическим</a:t>
            </a:r>
          </a:p>
          <a:p>
            <a:pPr>
              <a:buNone/>
            </a:pPr>
            <a:r>
              <a:rPr lang="ru-RU" dirty="0" smtClean="0"/>
              <a:t>путем.</a:t>
            </a:r>
            <a:endParaRPr lang="ru-RU" dirty="0"/>
          </a:p>
        </p:txBody>
      </p:sp>
      <p:pic>
        <p:nvPicPr>
          <p:cNvPr id="4" name="Рисунок 3" descr="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221088"/>
            <a:ext cx="3011320" cy="24090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Многообразие видов и форм детской деятельности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</p:spPr>
        <p:txBody>
          <a:bodyPr>
            <a:normAutofit/>
          </a:bodyPr>
          <a:lstStyle/>
          <a:p>
            <a:r>
              <a:rPr lang="ru-RU" dirty="0" smtClean="0"/>
              <a:t>Игровая</a:t>
            </a:r>
          </a:p>
          <a:p>
            <a:r>
              <a:rPr lang="ru-RU" dirty="0" smtClean="0"/>
              <a:t>Продуктивная</a:t>
            </a:r>
          </a:p>
          <a:p>
            <a:r>
              <a:rPr lang="ru-RU" dirty="0" smtClean="0"/>
              <a:t>Чтение художественной литературы</a:t>
            </a:r>
          </a:p>
          <a:p>
            <a:pPr algn="r">
              <a:buNone/>
            </a:pPr>
            <a:r>
              <a:rPr lang="ru-RU" dirty="0" smtClean="0"/>
              <a:t>В.Т. Кудрявцев</a:t>
            </a:r>
          </a:p>
          <a:p>
            <a:r>
              <a:rPr lang="ru-RU" dirty="0" smtClean="0"/>
              <a:t>Игры-экспериментирования</a:t>
            </a:r>
          </a:p>
          <a:p>
            <a:pPr algn="r">
              <a:buNone/>
            </a:pPr>
            <a:r>
              <a:rPr lang="ru-RU" dirty="0" smtClean="0"/>
              <a:t>Н.Н. Поддьяков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5069160"/>
          </a:xfrm>
        </p:spPr>
        <p:txBody>
          <a:bodyPr>
            <a:normAutofit/>
          </a:bodyPr>
          <a:lstStyle/>
          <a:p>
            <a:r>
              <a:rPr lang="ru-RU" dirty="0" smtClean="0"/>
              <a:t>Мастерская</a:t>
            </a:r>
          </a:p>
          <a:p>
            <a:r>
              <a:rPr lang="ru-RU" dirty="0" smtClean="0"/>
              <a:t>Ситуация, ситуационная задача</a:t>
            </a:r>
          </a:p>
          <a:p>
            <a:r>
              <a:rPr lang="ru-RU" dirty="0" smtClean="0"/>
              <a:t>Коллекционирование</a:t>
            </a:r>
          </a:p>
          <a:p>
            <a:r>
              <a:rPr lang="ru-RU" dirty="0" smtClean="0"/>
              <a:t>Проектная деятельность</a:t>
            </a:r>
          </a:p>
          <a:p>
            <a:r>
              <a:rPr lang="ru-RU" dirty="0" smtClean="0"/>
              <a:t>Беседа, загадка, рассказ, разговор</a:t>
            </a:r>
          </a:p>
          <a:p>
            <a:r>
              <a:rPr lang="ru-RU" dirty="0" smtClean="0"/>
              <a:t>Викторины, конкурсы</a:t>
            </a:r>
          </a:p>
          <a:p>
            <a:r>
              <a:rPr lang="ru-RU" dirty="0" smtClean="0"/>
              <a:t>Слушание, исполнение…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Минусы «занятия»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Жесткая регламентированность;</a:t>
            </a:r>
          </a:p>
          <a:p>
            <a:r>
              <a:rPr lang="ru-RU" dirty="0" smtClean="0"/>
              <a:t>Превалирование активности и инициативности взрослого;</a:t>
            </a:r>
          </a:p>
          <a:p>
            <a:r>
              <a:rPr lang="ru-RU" dirty="0" smtClean="0"/>
              <a:t>Открытая постановка цели обучения;</a:t>
            </a:r>
          </a:p>
          <a:p>
            <a:r>
              <a:rPr lang="ru-RU" dirty="0" smtClean="0"/>
              <a:t>Отсутствие необходимой мотивации;</a:t>
            </a:r>
          </a:p>
          <a:p>
            <a:r>
              <a:rPr lang="ru-RU" dirty="0" smtClean="0"/>
              <a:t>Вопросно-ответного «общения»;</a:t>
            </a:r>
          </a:p>
          <a:p>
            <a:r>
              <a:rPr lang="ru-RU" dirty="0" smtClean="0"/>
              <a:t>Прямого воздействия на ребенка.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Педагогический процесс как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- совокупность элементов, находящихся в отношениях и связях между собой и образующих определенную целостность, единство.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Целостность</a:t>
            </a:r>
          </a:p>
          <a:p>
            <a:r>
              <a:rPr lang="ru-RU" dirty="0" smtClean="0"/>
              <a:t>Структурность</a:t>
            </a:r>
          </a:p>
          <a:p>
            <a:r>
              <a:rPr lang="ru-RU" dirty="0" smtClean="0"/>
              <a:t>Открытость</a:t>
            </a:r>
          </a:p>
          <a:p>
            <a:r>
              <a:rPr lang="ru-RU" dirty="0" smtClean="0"/>
              <a:t>Множественность описания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Целостность</a:t>
            </a:r>
            <a:r>
              <a:rPr lang="ru-RU" dirty="0" smtClean="0"/>
              <a:t> проявляется во взаимосвязанности и взаимозависимости всех компонентов педагогического процесса. Изменение или исчезновение одной из составляющих педагогического процесса изменяет весь характер его протекания.</a:t>
            </a:r>
          </a:p>
          <a:p>
            <a:r>
              <a:rPr lang="ru-RU" b="1" dirty="0" smtClean="0"/>
              <a:t>Структурность </a:t>
            </a:r>
            <a:r>
              <a:rPr lang="ru-RU" dirty="0" smtClean="0"/>
              <a:t>– включение основных компонентов  в систему: целевой, содержательный, технологический, результативный, ресурсный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620688"/>
            <a:ext cx="5987008" cy="536145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Образовательное пространство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Цели ПП</a:t>
            </a:r>
          </a:p>
          <a:p>
            <a:pPr algn="ctr"/>
            <a:r>
              <a:rPr lang="ru-RU" dirty="0" smtClean="0"/>
              <a:t>Содержание ПП</a:t>
            </a:r>
          </a:p>
          <a:p>
            <a:pPr algn="ctr"/>
            <a:r>
              <a:rPr lang="ru-RU" dirty="0" smtClean="0"/>
              <a:t>Технология организации ПП</a:t>
            </a:r>
          </a:p>
          <a:p>
            <a:pPr algn="ctr"/>
            <a:r>
              <a:rPr lang="ru-RU" dirty="0" smtClean="0"/>
              <a:t>Результаты ПП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980728"/>
            <a:ext cx="1080120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3600" dirty="0" smtClean="0"/>
              <a:t>Ребенок как субъект ПП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40352" y="980728"/>
            <a:ext cx="1080120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3600" dirty="0" smtClean="0"/>
              <a:t>Педагог как субъект ПП</a:t>
            </a:r>
            <a:endParaRPr lang="ru-R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Открытость. </a:t>
            </a:r>
            <a:r>
              <a:rPr lang="ru-RU" dirty="0" smtClean="0"/>
              <a:t>ПП детского сада – открытая для социокультурного пространства система, интегрирующаяся в систему непрерывного образования человека.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Множественность описания. </a:t>
            </a:r>
            <a:r>
              <a:rPr lang="ru-RU" dirty="0" smtClean="0"/>
              <a:t>ПП может быть описан с точки зрения разных аспектов, в зависимости от того, с каких позиций проводится анализ данной системы.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Педагогического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Этап анализа ситуации, определения педагогической задачи, проектирования вариантов решения и выбора оптимальных условий реализации.</a:t>
            </a:r>
          </a:p>
          <a:p>
            <a:r>
              <a:rPr lang="ru-RU" dirty="0" smtClean="0"/>
              <a:t>2. Этап осуществления плана решения задачи на практике, предусматривающий организацию деятельности и взаимодействия субъектов ПП.</a:t>
            </a:r>
          </a:p>
          <a:p>
            <a:r>
              <a:rPr lang="ru-RU" dirty="0" smtClean="0"/>
              <a:t>3. Этап анализа результатов решения поставленной задачи.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853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Деятельностный подход </a:t>
            </a:r>
            <a:r>
              <a:rPr lang="ru-RU" dirty="0" smtClean="0"/>
              <a:t>исходит из положения о том, что полноценное развитие ребенка должно осуществляться в интересных, значимых для него видах деятельности, и предполагающем организацию педагогом образовательного процесса как предоставление ребенку всего разнообразия присущих ему видов деятельности, а так же понимания деятельности как активной (субъектной) позиции ребенка, действующего по собственной воле и желанию.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Совместная деятельность взрослых и детей: основные формы/Пособие для педагогов/</a:t>
            </a:r>
            <a:r>
              <a:rPr lang="ru-RU" dirty="0" err="1" smtClean="0"/>
              <a:t>науч</a:t>
            </a:r>
            <a:r>
              <a:rPr lang="ru-RU" dirty="0" smtClean="0"/>
              <a:t>. рук. А.Г. </a:t>
            </a:r>
            <a:r>
              <a:rPr lang="ru-RU" dirty="0" err="1" smtClean="0"/>
              <a:t>Асмолов</a:t>
            </a:r>
            <a:r>
              <a:rPr lang="ru-RU" dirty="0" smtClean="0"/>
              <a:t> – М., 2012</a:t>
            </a:r>
          </a:p>
          <a:p>
            <a:r>
              <a:rPr lang="ru-RU" dirty="0" smtClean="0"/>
              <a:t>Дошкольная педагогика с основами методик воспитания и обучения: Учебник для вузов/Под ред. А.Г. Гогоберидзе, О. В. Солнцевой – СПб., 2013</a:t>
            </a:r>
          </a:p>
          <a:p>
            <a:r>
              <a:rPr lang="ru-RU" smtClean="0"/>
              <a:t>…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7606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«Нельзя воспитать мужественного человека, если не поставить его в такие условия, когда бы он мог проявить мужество…»</a:t>
            </a:r>
          </a:p>
          <a:p>
            <a:pPr algn="r">
              <a:buNone/>
            </a:pPr>
            <a:r>
              <a:rPr lang="ru-RU" dirty="0" smtClean="0"/>
              <a:t>А.С. Макаренко</a:t>
            </a:r>
          </a:p>
          <a:p>
            <a:pPr>
              <a:buNone/>
            </a:pPr>
            <a:r>
              <a:rPr lang="ru-RU" dirty="0" smtClean="0"/>
              <a:t>«Нет ничего бесполезнее и даже вреднее, как</a:t>
            </a:r>
          </a:p>
          <a:p>
            <a:pPr>
              <a:buNone/>
            </a:pPr>
            <a:r>
              <a:rPr lang="ru-RU" dirty="0" smtClean="0"/>
              <a:t>наставления, хотя бы и самые лучшие, если они</a:t>
            </a:r>
          </a:p>
          <a:p>
            <a:pPr>
              <a:buNone/>
            </a:pPr>
            <a:r>
              <a:rPr lang="ru-RU" dirty="0" smtClean="0"/>
              <a:t>не подкрепляются примерами, не оправдываются в</a:t>
            </a:r>
          </a:p>
          <a:p>
            <a:pPr>
              <a:buNone/>
            </a:pPr>
            <a:r>
              <a:rPr lang="ru-RU" dirty="0" smtClean="0"/>
              <a:t>глазах ученика всею совокупностью окружающей</a:t>
            </a:r>
          </a:p>
          <a:p>
            <a:pPr>
              <a:buNone/>
            </a:pPr>
            <a:r>
              <a:rPr lang="ru-RU" dirty="0" smtClean="0"/>
              <a:t>его действительности».</a:t>
            </a:r>
          </a:p>
          <a:p>
            <a:pPr algn="r">
              <a:buNone/>
            </a:pPr>
            <a:r>
              <a:rPr lang="ru-RU" dirty="0" smtClean="0"/>
              <a:t>В. Г. </a:t>
            </a:r>
            <a:r>
              <a:rPr lang="ru-RU" dirty="0" smtClean="0"/>
              <a:t>Белинский</a:t>
            </a:r>
          </a:p>
          <a:p>
            <a:pPr algn="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«Формируясь </a:t>
            </a:r>
            <a:r>
              <a:rPr lang="ru-RU" dirty="0" smtClean="0"/>
              <a:t>в деятельности, психика, сознание в деятельности и </a:t>
            </a:r>
            <a:r>
              <a:rPr lang="ru-RU" dirty="0" smtClean="0"/>
              <a:t>проявляется»</a:t>
            </a:r>
          </a:p>
          <a:p>
            <a:pPr algn="r">
              <a:buNone/>
            </a:pPr>
            <a:r>
              <a:rPr lang="ru-RU" dirty="0" smtClean="0"/>
              <a:t>С.Л. Рубинштейн</a:t>
            </a:r>
            <a:endParaRPr lang="ru-RU" dirty="0"/>
          </a:p>
        </p:txBody>
      </p:sp>
      <p:pic>
        <p:nvPicPr>
          <p:cNvPr id="4" name="Рисунок 3" descr="plyazh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005064"/>
            <a:ext cx="3347864" cy="2510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/>
          <a:lstStyle/>
          <a:p>
            <a:r>
              <a:rPr lang="ru-RU" dirty="0" smtClean="0"/>
              <a:t>Дошкольник – это прежде всего деятель, стремящийся познать и преобразовать мир </a:t>
            </a:r>
            <a:endParaRPr lang="ru-RU" dirty="0"/>
          </a:p>
        </p:txBody>
      </p:sp>
      <p:pic>
        <p:nvPicPr>
          <p:cNvPr id="4" name="Содержимое 3" descr="1034464_6773nothumb5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3573016"/>
            <a:ext cx="4385391" cy="29170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Деятельностный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 основе развития лежит не пассивное созерцание окружающей действительности, а активное и непрерывное взаимодействие с ней.</a:t>
            </a:r>
            <a:endParaRPr lang="ru-RU" sz="4000" dirty="0"/>
          </a:p>
        </p:txBody>
      </p:sp>
      <p:pic>
        <p:nvPicPr>
          <p:cNvPr id="4" name="Рисунок 3" descr="90852_chlopiec_kwiatki_donald_zol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4869160"/>
            <a:ext cx="3067833" cy="17256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Деятельностный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 взаимодействии с объектами окружающего мира ребенок познает их свойства: «красное», «тяжелое», «теплое»…</a:t>
            </a:r>
          </a:p>
          <a:p>
            <a:r>
              <a:rPr lang="ru-RU" dirty="0" smtClean="0"/>
              <a:t>Определяет для себя, какие они: «приятные», «неприятные», «нужные»…</a:t>
            </a:r>
          </a:p>
          <a:p>
            <a:endParaRPr lang="ru-RU" dirty="0"/>
          </a:p>
        </p:txBody>
      </p:sp>
      <p:pic>
        <p:nvPicPr>
          <p:cNvPr id="4" name="Рисунок 3" descr="phot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581128"/>
            <a:ext cx="3427560" cy="19270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Деятельностный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Ребенку необходимо вступить в контакт с объектом – увидеть, взять в руки, потрогать, ощупать…. Выполнить ряд </a:t>
            </a:r>
            <a:r>
              <a:rPr lang="ru-RU" sz="4000" i="1" dirty="0" smtClean="0"/>
              <a:t>действий</a:t>
            </a:r>
            <a:r>
              <a:rPr lang="ru-RU" sz="4000" dirty="0" smtClean="0"/>
              <a:t> с объектом.</a:t>
            </a:r>
            <a:endParaRPr lang="ru-RU" sz="4000" dirty="0"/>
          </a:p>
        </p:txBody>
      </p:sp>
      <p:pic>
        <p:nvPicPr>
          <p:cNvPr id="4" name="Рисунок 3" descr="foto-mam-i-detei-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653136"/>
            <a:ext cx="2743200" cy="18257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Деятельностный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Полноценное  развитие ребенка должно осуществляться </a:t>
            </a:r>
            <a:r>
              <a:rPr lang="ru-RU" b="1" dirty="0" smtClean="0"/>
              <a:t>в интересных, значимы для него видах деятельности</a:t>
            </a:r>
            <a:r>
              <a:rPr lang="ru-RU" dirty="0" smtClean="0"/>
              <a:t>, и предполагающим организацию педагогом образовательного процесса как предоставление ребенку всего разнообразия присущих ему видов деятельности, а так же из понимания деятельности как активной (субъектной) позиции ребенка, действующего по собственной воле и желанию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Ребенок как субъект детской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В современных педагогических исследованиях ребенок дошкольного возраста рассматривается с позиции субъекта – носителя активности </a:t>
            </a:r>
            <a:r>
              <a:rPr lang="ru-RU" sz="4000" b="1" dirty="0" smtClean="0"/>
              <a:t>как потребности в деятельности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C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7721501-2662-4957-9C85-741F7553E6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</Template>
  <TotalTime>190</TotalTime>
  <Words>673</Words>
  <Application>Microsoft Office PowerPoint</Application>
  <PresentationFormat>Экран (4:3)</PresentationFormat>
  <Paragraphs>83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CSC</vt:lpstr>
      <vt:lpstr>Реализация  деятельностного подхода в ДОУ</vt:lpstr>
      <vt:lpstr>Слайд 2</vt:lpstr>
      <vt:lpstr>Слайд 3</vt:lpstr>
      <vt:lpstr>Дошкольник – это прежде всего деятель, стремящийся познать и преобразовать мир </vt:lpstr>
      <vt:lpstr>Деятельностный подход</vt:lpstr>
      <vt:lpstr>Деятельностный подход</vt:lpstr>
      <vt:lpstr>Деятельностный подход</vt:lpstr>
      <vt:lpstr>Деятельностный подход</vt:lpstr>
      <vt:lpstr>Ребенок как субъект детской деятельности</vt:lpstr>
      <vt:lpstr>Ребенок как субъект детской деятельности</vt:lpstr>
      <vt:lpstr>Ребенок как субъект детской деятельности</vt:lpstr>
      <vt:lpstr>Многообразие видов и форм детской деятельности</vt:lpstr>
      <vt:lpstr>Минусы «занятия»</vt:lpstr>
      <vt:lpstr>Педагогический процесс как система</vt:lpstr>
      <vt:lpstr>признаки</vt:lpstr>
      <vt:lpstr>Слайд 16</vt:lpstr>
      <vt:lpstr>Слайд 17</vt:lpstr>
      <vt:lpstr>Слайд 18</vt:lpstr>
      <vt:lpstr>Этапы Педагогического Процесса</vt:lpstr>
      <vt:lpstr>Литература: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Anna</dc:creator>
  <cp:lastModifiedBy>Anna</cp:lastModifiedBy>
  <cp:revision>24</cp:revision>
  <dcterms:created xsi:type="dcterms:W3CDTF">2013-04-15T17:30:30Z</dcterms:created>
  <dcterms:modified xsi:type="dcterms:W3CDTF">2013-10-09T20:43:29Z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TC300085589990</vt:lpwstr>
  </property>
</Properties>
</file>